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4" r:id="rId12"/>
    <p:sldId id="283" r:id="rId13"/>
    <p:sldId id="281" r:id="rId1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877E-98E1-4074-AAAC-563D16492BB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B3C3A-8952-49D6-937C-77DA6264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ECC4F54-9422-43E1-88A5-A243DAF4AE28}" type="slidenum">
              <a:rPr lang="tr-TR" altLang="en-US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tr-TR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8155C6F-F151-4CA4-836B-BAE44342D8D2}" type="slidenum">
              <a:rPr lang="tr-TR" altLang="en-US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tr-TR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altLang="en-US" noProof="0" smtClean="0"/>
              <a:t>Asıl başlık stili için tıklatın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altLang="en-US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FC597-EFE0-41E9-A462-0DDDC5D23077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62CB-7464-45C5-B557-FED180A0EAE6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9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B7E9-247B-48D8-B37E-788F6769333C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2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24A3-29C5-45C0-AE13-91322E3AF0D5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2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42DE-BC26-46F3-BF52-53816907CF49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7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99B2-E826-4E6B-9608-AEF364F76F3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210A-8025-4D73-B1C4-3A3CAB0A8A74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8458-543B-4EB7-8BBB-1E4E0540FC95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F3C2-5955-47CC-8DAC-13497EB8406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3A76-4DAD-430D-A24B-F8B2279675D0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A96E-F7F1-4CAE-87C6-08766EBF7DD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altLang="en-US" noProof="0" smtClean="0"/>
              <a:t>Asıl başlık stili için tıklatın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altLang="en-US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FC597-EFE0-41E9-A462-0DDDC5D23077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0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62CB-7464-45C5-B557-FED180A0EAE6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1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B7E9-247B-48D8-B37E-788F6769333C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3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24A3-29C5-45C0-AE13-91322E3AF0D5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42DE-BC26-46F3-BF52-53816907CF49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5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99B2-E826-4E6B-9608-AEF364F76F3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210A-8025-4D73-B1C4-3A3CAB0A8A74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8458-543B-4EB7-8BBB-1E4E0540FC95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7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F3C2-5955-47CC-8DAC-13497EB8406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90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3A76-4DAD-430D-A24B-F8B2279675D0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A96E-F7F1-4CAE-87C6-08766EBF7DDF}" type="slidenum">
              <a:rPr lang="tr-T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3EAF-4EFA-42DD-9567-DB674B337A00}" type="datetimeFigureOut">
              <a:rPr lang="ar-EG" smtClean="0"/>
              <a:t>20/01/1440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A0D1-18E8-4F4E-BB46-DD54FB0B726E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96B3B6B-31B2-47F8-BC54-A1DB76FFF59E}" type="slidenum">
              <a:rPr lang="tr-TR" alt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1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293079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96B3B6B-31B2-47F8-BC54-A1DB76FFF59E}" type="slidenum">
              <a:rPr lang="tr-TR" alt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1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1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079435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1058" y="0"/>
          <a:ext cx="914611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esentation" r:id="rId5" imgW="4568900" imgH="3425883" progId="PowerPoint.Show.8">
                  <p:embed/>
                </p:oleObj>
              </mc:Choice>
              <mc:Fallback>
                <p:oleObj name="Presentation" r:id="rId5" imgW="4568900" imgH="342588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8" y="0"/>
                        <a:ext cx="914611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1"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01871-022-f05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3050"/>
            <a:ext cx="529907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188" y="5576888"/>
            <a:ext cx="7848600" cy="822325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B, Normal term placenta (fetal surface) with umbilical cord.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 smtClean="0">
                <a:solidFill>
                  <a:srgbClr val="FFFFFF"/>
                </a:solidFill>
                <a:latin typeface="Arial" charset="0"/>
                <a:cs typeface="Arial" charset="0"/>
              </a:rPr>
              <a:t>Downloaded from: Robbins &amp; Cotran Pathologic Basis of Disease (on 5 March 2006 06:57 PM)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 smtClean="0">
                <a:solidFill>
                  <a:srgbClr val="FFFFFF"/>
                </a:solidFill>
                <a:latin typeface="Arial" charset="0"/>
                <a:cs typeface="Arial" charset="0"/>
              </a:rPr>
              <a:t>© 2005 Elsevier </a:t>
            </a:r>
          </a:p>
        </p:txBody>
      </p:sp>
      <p:pic>
        <p:nvPicPr>
          <p:cNvPr id="14342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E:\Images\3ث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" name="Picture 3" descr="E:\Images\ققف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8429684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hank you\اشكال\CAAZSTY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121442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Placenta Examination</a:t>
            </a:r>
            <a:endParaRPr lang="ar-EG" sz="4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2500306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Prepared by: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3286124"/>
            <a:ext cx="392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Dr :Mona Al –</a:t>
            </a:r>
            <a:r>
              <a:rPr lang="en-US" sz="3600" dirty="0" err="1" smtClean="0">
                <a:solidFill>
                  <a:srgbClr val="C00000"/>
                </a:solidFill>
              </a:rPr>
              <a:t>Deeb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604" y="4143380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smtClean="0">
                <a:solidFill>
                  <a:srgbClr val="00B050"/>
                </a:solidFill>
              </a:rPr>
              <a:t>Clinical </a:t>
            </a:r>
            <a:r>
              <a:rPr lang="en-US" sz="3600" smtClean="0">
                <a:solidFill>
                  <a:srgbClr val="00B050"/>
                </a:solidFill>
              </a:rPr>
              <a:t>demonistrator </a:t>
            </a:r>
            <a:r>
              <a:rPr lang="en-US" sz="3600" dirty="0" smtClean="0">
                <a:solidFill>
                  <a:srgbClr val="00B050"/>
                </a:solidFill>
              </a:rPr>
              <a:t>in gynecological and </a:t>
            </a:r>
            <a:r>
              <a:rPr lang="en-US" sz="3600" dirty="0" smtClean="0">
                <a:solidFill>
                  <a:srgbClr val="00B050"/>
                </a:solidFill>
              </a:rPr>
              <a:t>obstetrics </a:t>
            </a:r>
            <a:r>
              <a:rPr lang="en-US" sz="3600" dirty="0" smtClean="0">
                <a:solidFill>
                  <a:srgbClr val="00B050"/>
                </a:solidFill>
              </a:rPr>
              <a:t>nursing</a:t>
            </a:r>
            <a:endParaRPr lang="ar-EG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pPr algn="r"/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5" y="571480"/>
            <a:ext cx="278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objectives</a:t>
            </a: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85918" y="1214422"/>
            <a:ext cx="68580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 the size, shape, consistency and completeness of the placenta.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Determine the presence of accessory lobes, placental infarcts,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haemorrhage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tumours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Assess the umbilical cord for length, insertion, number of vessels, thrombosis, knots and the presence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wharton's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jelly.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Evaluate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fetal membranes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714356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clinical characteristics of normal placenta: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57356" y="2143116"/>
            <a:ext cx="68580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Diameter: 22 cm at term.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Thickness: 2 to 2.5 cm.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Weight: 470 g (1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Maternal surface: Dark red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it should be divided in cotyledons. The structure should be complete, with no missing cotyledons.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pPr algn="r"/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857233"/>
            <a:ext cx="764386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Fetal surface of the placenta should be shiny, gray and translucent enough to see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the underlying villous tissues.</a:t>
            </a:r>
          </a:p>
          <a:p>
            <a:pPr lvl="0" indent="457200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The umbilical cord</a:t>
            </a:r>
          </a:p>
          <a:p>
            <a:pPr lvl="0" indent="457200" algn="l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length:   55 to 60 cm at term</a:t>
            </a:r>
          </a:p>
          <a:p>
            <a:pPr indent="457200" algn="l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Diameter: 2 to 2.5 cm </a:t>
            </a:r>
          </a:p>
          <a:p>
            <a:pPr marL="0" lvl="4" indent="457200" algn="l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structure should have 2 arteries and 1 vein.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4" indent="457200" algn="l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Normal cord contains Wharton's Jelly.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indent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pPr algn="r"/>
            <a:endParaRPr lang="ar-E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332038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1000108"/>
          <a:ext cx="7286676" cy="5730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41442"/>
                <a:gridCol w="4245234"/>
              </a:tblGrid>
              <a:tr h="500066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Rational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EG" dirty="0"/>
                    </a:p>
                  </a:txBody>
                  <a:tcPr/>
                </a:tc>
              </a:tr>
              <a:tr h="1839294">
                <a:tc>
                  <a:txBody>
                    <a:bodyPr/>
                    <a:lstStyle/>
                    <a:p>
                      <a:pPr algn="l" rtl="1"/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 prevent retention of placenta or membrane parts</a:t>
                      </a:r>
                      <a:endParaRPr lang="ar-EG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Delivery of the placenta:</a:t>
                      </a:r>
                    </a:p>
                    <a:p>
                      <a:pPr algn="l"/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1-As the placenta delivers, hold it in both hands and gently turn it until the membranes are twisted</a:t>
                      </a:r>
                      <a:endParaRPr lang="ar-EG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7637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2-Slowly pull to complete the delivery. Move membranes up and down until they deliver.</a:t>
                      </a:r>
                    </a:p>
                    <a:p>
                      <a:pPr algn="l" rtl="1"/>
                      <a:endParaRPr lang="ar-E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68849">
                <a:tc>
                  <a:txBody>
                    <a:bodyPr/>
                    <a:lstStyle/>
                    <a:p>
                      <a:pPr algn="l" rtl="1"/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 remove any remaining pieces of membran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3- If the membranes tear, gently examine the upper vagina and cervix wearing sterile gloves and use a sponge forceps. </a:t>
                      </a:r>
                    </a:p>
                    <a:p>
                      <a:pPr algn="l" rtl="1"/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357166"/>
            <a:ext cx="635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Procedures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pPr algn="r"/>
            <a:endParaRPr lang="ar-E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332038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785794"/>
          <a:ext cx="7500990" cy="46434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00990"/>
              </a:tblGrid>
              <a:tr h="1374712">
                <a:tc>
                  <a:txBody>
                    <a:bodyPr/>
                    <a:lstStyle/>
                    <a:p>
                      <a:pPr algn="l" rtl="0"/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Examining the placenta : </a:t>
                      </a:r>
                    </a:p>
                    <a:p>
                      <a:pPr algn="l"/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4- Hold the placenta in the palms of the hands, with maternal side facing upwards.</a:t>
                      </a:r>
                      <a:endParaRPr lang="ar-EG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7023">
                <a:tc>
                  <a:txBody>
                    <a:bodyPr/>
                    <a:lstStyle/>
                    <a:p>
                      <a:pPr algn="l" rtl="1"/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5- Check whether all of the lobules are present and fit together.</a:t>
                      </a:r>
                      <a:endParaRPr lang="ar-EG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702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6-Hold the cord with one hand and allow the placenta and membranes to hang down.</a:t>
                      </a:r>
                    </a:p>
                  </a:txBody>
                  <a:tcPr/>
                </a:tc>
              </a:tr>
              <a:tr h="137471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6-Insert the other hand inside the membranes, with </a:t>
                      </a:r>
                      <a:endParaRPr lang="ar-EG" sz="2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fingers spread out.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pPr algn="r"/>
            <a:endParaRPr lang="ar-E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332038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Picture 1" descr="I:\صور تنسيق\d627aa1f7adcc47b87981a355c6fdd3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57356" y="1071546"/>
          <a:ext cx="6643734" cy="29639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43734"/>
              </a:tblGrid>
              <a:tr h="50006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7-Inspect the membranes for completeness.</a:t>
                      </a:r>
                    </a:p>
                    <a:p>
                      <a:pPr algn="l" rtl="1"/>
                      <a:endParaRPr lang="ar-EG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1070">
                <a:tc>
                  <a:txBody>
                    <a:bodyPr/>
                    <a:lstStyle/>
                    <a:p>
                      <a:pPr algn="l" rtl="1"/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8-If membranes or placenta are not complete, take immediate action</a:t>
                      </a:r>
                      <a:endParaRPr lang="ar-EG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4216">
                <a:tc>
                  <a:txBody>
                    <a:bodyPr/>
                    <a:lstStyle/>
                    <a:p>
                      <a:pPr algn="l" rtl="1"/>
                      <a:r>
                        <a:rPr lang="en-US" sz="2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9-Document the findings in the delivery room report</a:t>
                      </a:r>
                      <a:endParaRPr lang="ar-EG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01871-022-f06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43402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188" y="5573713"/>
            <a:ext cx="7848600" cy="8255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Placental infections derived from ascending and blood-borne routes. Acute chorioamnionitis. A, On gross examination, the placenta contains greenish opaque membranes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 smtClean="0">
                <a:solidFill>
                  <a:srgbClr val="FFFFFF"/>
                </a:solidFill>
                <a:latin typeface="Arial" charset="0"/>
                <a:cs typeface="Arial" charset="0"/>
              </a:rPr>
              <a:t>Downloaded from: Robbins &amp; Cotran Pathologic Basis of Disease (on 5 March 2006 06:57 PM)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 smtClean="0">
                <a:solidFill>
                  <a:srgbClr val="FFFFFF"/>
                </a:solidFill>
                <a:latin typeface="Arial" charset="0"/>
                <a:cs typeface="Arial" charset="0"/>
              </a:rPr>
              <a:t>© 2005 Elsevier </a:t>
            </a:r>
          </a:p>
        </p:txBody>
      </p:sp>
      <p:pic>
        <p:nvPicPr>
          <p:cNvPr id="20486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446</Words>
  <Application>Microsoft Office PowerPoint</Application>
  <PresentationFormat>On-screen Show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Dere</vt:lpstr>
      <vt:lpstr>1_Dere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Light.company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Light.user</dc:creator>
  <cp:lastModifiedBy>الدباغ</cp:lastModifiedBy>
  <cp:revision>18</cp:revision>
  <dcterms:created xsi:type="dcterms:W3CDTF">2015-05-22T00:41:40Z</dcterms:created>
  <dcterms:modified xsi:type="dcterms:W3CDTF">2018-09-29T23:16:13Z</dcterms:modified>
</cp:coreProperties>
</file>